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6.xml"/><Relationship Id="rId41" Type="http://schemas.openxmlformats.org/officeDocument/2006/relationships/font" Target="fonts/Lat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bold.fntdata"/><Relationship Id="rId12" Type="http://schemas.openxmlformats.org/officeDocument/2006/relationships/slide" Target="slides/slide8.xml"/><Relationship Id="rId34" Type="http://schemas.openxmlformats.org/officeDocument/2006/relationships/font" Target="fonts/Montserrat-regular.fntdata"/><Relationship Id="rId15" Type="http://schemas.openxmlformats.org/officeDocument/2006/relationships/slide" Target="slides/slide11.xml"/><Relationship Id="rId37" Type="http://schemas.openxmlformats.org/officeDocument/2006/relationships/font" Target="fonts/Montserrat-boldItalic.fntdata"/><Relationship Id="rId14" Type="http://schemas.openxmlformats.org/officeDocument/2006/relationships/slide" Target="slides/slide10.xml"/><Relationship Id="rId36" Type="http://schemas.openxmlformats.org/officeDocument/2006/relationships/font" Target="fonts/Montserrat-italic.fntdata"/><Relationship Id="rId17" Type="http://schemas.openxmlformats.org/officeDocument/2006/relationships/slide" Target="slides/slide13.xml"/><Relationship Id="rId39" Type="http://schemas.openxmlformats.org/officeDocument/2006/relationships/font" Target="fonts/Lato-bold.fntdata"/><Relationship Id="rId16" Type="http://schemas.openxmlformats.org/officeDocument/2006/relationships/slide" Target="slides/slide12.xml"/><Relationship Id="rId38" Type="http://schemas.openxmlformats.org/officeDocument/2006/relationships/font" Target="fonts/La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uber.com/dashboard/" TargetMode="External"/><Relationship Id="rId4" Type="http://schemas.openxmlformats.org/officeDocument/2006/relationships/hyperlink" Target="https://www.lyft.com/developers" TargetMode="External"/><Relationship Id="rId5" Type="http://schemas.openxmlformats.org/officeDocument/2006/relationships/hyperlink" Target="https://openweathermap.org/api" TargetMode="External"/><Relationship Id="rId6" Type="http://schemas.openxmlformats.org/officeDocument/2006/relationships/hyperlink" Target="https://en.wikipedia.org/wiki/Time_se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891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Rides Project</a:t>
            </a:r>
            <a:endParaRPr/>
          </a:p>
        </p:txBody>
      </p:sp>
      <p:sp>
        <p:nvSpPr>
          <p:cNvPr id="135" name="Shape 135"/>
          <p:cNvSpPr txBox="1"/>
          <p:nvPr>
            <p:ph idx="1" type="subTitle"/>
          </p:nvPr>
        </p:nvSpPr>
        <p:spPr>
          <a:xfrm>
            <a:off x="5891700" y="3137325"/>
            <a:ext cx="2746500" cy="112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2000">
                <a:latin typeface="Montserrat"/>
                <a:ea typeface="Montserrat"/>
                <a:cs typeface="Montserrat"/>
                <a:sym typeface="Montserrat"/>
              </a:rPr>
              <a:t>Eugene Cheah</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Mengting</a:t>
            </a:r>
            <a:r>
              <a:rPr lang="zh-CN" sz="2000"/>
              <a:t> </a:t>
            </a:r>
            <a:r>
              <a:rPr lang="zh-CN" sz="2000">
                <a:latin typeface="Montserrat"/>
                <a:ea typeface="Montserrat"/>
                <a:cs typeface="Montserrat"/>
                <a:sym typeface="Montserrat"/>
              </a:rPr>
              <a:t>Yang</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Rahil Shah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052550" y="31022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8</a:t>
            </a:r>
            <a:r>
              <a:rPr b="1" lang="zh-CN" sz="2000"/>
              <a:t>.  Get data of Lyft rides</a:t>
            </a:r>
            <a:endParaRPr b="1"/>
          </a:p>
        </p:txBody>
      </p:sp>
      <p:pic>
        <p:nvPicPr>
          <p:cNvPr id="193" name="Shape 193"/>
          <p:cNvPicPr preferRelativeResize="0"/>
          <p:nvPr/>
        </p:nvPicPr>
        <p:blipFill>
          <a:blip r:embed="rId3">
            <a:alphaModFix/>
          </a:blip>
          <a:stretch>
            <a:fillRect/>
          </a:stretch>
        </p:blipFill>
        <p:spPr>
          <a:xfrm>
            <a:off x="1811225" y="787525"/>
            <a:ext cx="5780187" cy="4087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166225" y="727900"/>
            <a:ext cx="7038900" cy="608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9.  Put it on server to run for one week</a:t>
            </a:r>
            <a:endParaRPr b="1"/>
          </a:p>
        </p:txBody>
      </p:sp>
      <p:sp>
        <p:nvSpPr>
          <p:cNvPr id="199" name="Shape 199"/>
          <p:cNvSpPr txBox="1"/>
          <p:nvPr>
            <p:ph idx="1" type="body"/>
          </p:nvPr>
        </p:nvSpPr>
        <p:spPr>
          <a:xfrm>
            <a:off x="263950" y="1639150"/>
            <a:ext cx="8472900" cy="302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We choose Amazon Web Services (AWS) and set up an Ubuntu server to perform a Cron Job. It executes our Python script every three minute via crontab, which continuously appends data to and increases the file size of the csv file.</a:t>
            </a:r>
            <a:endParaRPr sz="2000">
              <a:latin typeface="Montserrat"/>
              <a:ea typeface="Montserrat"/>
              <a:cs typeface="Montserrat"/>
              <a:sym typeface="Montserrat"/>
            </a:endParaRPr>
          </a:p>
          <a:p>
            <a:pPr indent="0" lvl="0" marL="0" rtl="0">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rPr lang="zh-CN" sz="1600">
                <a:latin typeface="Montserrat"/>
                <a:ea typeface="Montserrat"/>
                <a:cs typeface="Montserrat"/>
                <a:sym typeface="Montserrat"/>
              </a:rPr>
              <a:t>*  Ubuntu is an open source software operating system that runs from the desktop, to the cloud, to all your internet connected things</a:t>
            </a:r>
            <a:endParaRPr sz="16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Shape 204"/>
          <p:cNvPicPr preferRelativeResize="0"/>
          <p:nvPr/>
        </p:nvPicPr>
        <p:blipFill>
          <a:blip r:embed="rId3">
            <a:alphaModFix/>
          </a:blip>
          <a:stretch>
            <a:fillRect/>
          </a:stretch>
        </p:blipFill>
        <p:spPr>
          <a:xfrm>
            <a:off x="1176825" y="389075"/>
            <a:ext cx="6790375" cy="4191100"/>
          </a:xfrm>
          <a:prstGeom prst="rect">
            <a:avLst/>
          </a:prstGeom>
          <a:noFill/>
          <a:ln>
            <a:noFill/>
          </a:ln>
        </p:spPr>
      </p:pic>
      <p:sp>
        <p:nvSpPr>
          <p:cNvPr id="205" name="Shape 205"/>
          <p:cNvSpPr txBox="1"/>
          <p:nvPr/>
        </p:nvSpPr>
        <p:spPr>
          <a:xfrm>
            <a:off x="3090900" y="4580175"/>
            <a:ext cx="3246000" cy="587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2000">
                <a:solidFill>
                  <a:schemeClr val="lt1"/>
                </a:solidFill>
                <a:latin typeface="Montserrat"/>
                <a:ea typeface="Montserrat"/>
                <a:cs typeface="Montserrat"/>
                <a:sym typeface="Montserrat"/>
              </a:rPr>
              <a:t>screenshot of the server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106550" y="739850"/>
            <a:ext cx="1841100" cy="51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a:t>Uber.csv</a:t>
            </a:r>
            <a:endParaRPr b="1"/>
          </a:p>
        </p:txBody>
      </p:sp>
      <p:pic>
        <p:nvPicPr>
          <p:cNvPr id="211" name="Shape 211"/>
          <p:cNvPicPr preferRelativeResize="0"/>
          <p:nvPr/>
        </p:nvPicPr>
        <p:blipFill>
          <a:blip r:embed="rId3">
            <a:alphaModFix/>
          </a:blip>
          <a:stretch>
            <a:fillRect/>
          </a:stretch>
        </p:blipFill>
        <p:spPr>
          <a:xfrm>
            <a:off x="152400" y="1465225"/>
            <a:ext cx="8839196" cy="3473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118475" y="739825"/>
            <a:ext cx="1841100" cy="51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a:t>Lyft.</a:t>
            </a:r>
            <a:r>
              <a:rPr b="1" lang="zh-CN"/>
              <a:t>csv</a:t>
            </a:r>
            <a:endParaRPr b="1"/>
          </a:p>
        </p:txBody>
      </p:sp>
      <p:pic>
        <p:nvPicPr>
          <p:cNvPr id="217" name="Shape 217"/>
          <p:cNvPicPr preferRelativeResize="0"/>
          <p:nvPr/>
        </p:nvPicPr>
        <p:blipFill>
          <a:blip r:embed="rId3">
            <a:alphaModFix/>
          </a:blip>
          <a:stretch>
            <a:fillRect/>
          </a:stretch>
        </p:blipFill>
        <p:spPr>
          <a:xfrm>
            <a:off x="736775" y="1467850"/>
            <a:ext cx="7861401" cy="356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274825" y="1914900"/>
            <a:ext cx="8594351" cy="1772175"/>
          </a:xfrm>
          <a:prstGeom prst="rect">
            <a:avLst/>
          </a:prstGeom>
          <a:noFill/>
          <a:ln>
            <a:noFill/>
          </a:ln>
        </p:spPr>
      </p:pic>
      <p:sp>
        <p:nvSpPr>
          <p:cNvPr id="223" name="Shape 223"/>
          <p:cNvSpPr txBox="1"/>
          <p:nvPr/>
        </p:nvSpPr>
        <p:spPr>
          <a:xfrm>
            <a:off x="1097900" y="823450"/>
            <a:ext cx="70650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9. Read Uber csv </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Combine day and time and round into minute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nvSpPr>
        <p:spPr>
          <a:xfrm>
            <a:off x="1097900" y="823450"/>
            <a:ext cx="74586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10</a:t>
            </a:r>
            <a:r>
              <a:rPr b="1" lang="zh-CN" sz="2000">
                <a:solidFill>
                  <a:schemeClr val="lt1"/>
                </a:solidFill>
                <a:latin typeface="Montserrat"/>
                <a:ea typeface="Montserrat"/>
                <a:cs typeface="Montserrat"/>
                <a:sym typeface="Montserrat"/>
              </a:rPr>
              <a:t>.  Drop null and unnecessary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0"/>
              </a:spcAft>
              <a:buNone/>
            </a:pPr>
            <a:r>
              <a:rPr b="1" lang="zh-CN" sz="2000">
                <a:solidFill>
                  <a:schemeClr val="lt1"/>
                </a:solidFill>
                <a:latin typeface="Montserrat"/>
                <a:ea typeface="Montserrat"/>
                <a:cs typeface="Montserrat"/>
                <a:sym typeface="Montserrat"/>
              </a:rPr>
              <a:t>set time as index</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select the time period</a:t>
            </a:r>
            <a:endParaRPr b="1" sz="2000">
              <a:solidFill>
                <a:schemeClr val="lt1"/>
              </a:solidFill>
              <a:latin typeface="Montserrat"/>
              <a:ea typeface="Montserrat"/>
              <a:cs typeface="Montserrat"/>
              <a:sym typeface="Montserrat"/>
            </a:endParaRPr>
          </a:p>
        </p:txBody>
      </p:sp>
      <p:pic>
        <p:nvPicPr>
          <p:cNvPr id="229" name="Shape 229"/>
          <p:cNvPicPr preferRelativeResize="0"/>
          <p:nvPr/>
        </p:nvPicPr>
        <p:blipFill>
          <a:blip r:embed="rId3">
            <a:alphaModFix/>
          </a:blip>
          <a:stretch>
            <a:fillRect/>
          </a:stretch>
        </p:blipFill>
        <p:spPr>
          <a:xfrm>
            <a:off x="152400" y="1715600"/>
            <a:ext cx="8839199" cy="28890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152400" y="2486575"/>
            <a:ext cx="8839197" cy="1033506"/>
          </a:xfrm>
          <a:prstGeom prst="rect">
            <a:avLst/>
          </a:prstGeom>
          <a:noFill/>
          <a:ln>
            <a:noFill/>
          </a:ln>
        </p:spPr>
      </p:pic>
      <p:sp>
        <p:nvSpPr>
          <p:cNvPr id="235" name="Shape 235"/>
          <p:cNvSpPr txBox="1"/>
          <p:nvPr/>
        </p:nvSpPr>
        <p:spPr>
          <a:xfrm>
            <a:off x="1177000" y="656375"/>
            <a:ext cx="7038900" cy="656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11.  Transform </a:t>
            </a:r>
            <a:r>
              <a:rPr b="1" lang="zh-CN" sz="2000">
                <a:solidFill>
                  <a:srgbClr val="FFFFFF"/>
                </a:solidFill>
                <a:latin typeface="Montserrat"/>
                <a:ea typeface="Montserrat"/>
                <a:cs typeface="Montserrat"/>
                <a:sym typeface="Montserrat"/>
              </a:rPr>
              <a:t>inappropriate</a:t>
            </a:r>
            <a:r>
              <a:rPr b="1" lang="zh-CN" sz="2000">
                <a:solidFill>
                  <a:schemeClr val="lt1"/>
                </a:solidFill>
                <a:latin typeface="Montserrat"/>
                <a:ea typeface="Montserrat"/>
                <a:cs typeface="Montserrat"/>
                <a:sym typeface="Montserrat"/>
              </a:rPr>
              <a:t> data types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297500" y="632425"/>
            <a:ext cx="7038900" cy="561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11.  Read lyft csv (most same as Uber)</a:t>
            </a:r>
            <a:endParaRPr/>
          </a:p>
        </p:txBody>
      </p:sp>
      <p:pic>
        <p:nvPicPr>
          <p:cNvPr id="241" name="Shape 241"/>
          <p:cNvPicPr preferRelativeResize="0"/>
          <p:nvPr/>
        </p:nvPicPr>
        <p:blipFill>
          <a:blip r:embed="rId3">
            <a:alphaModFix/>
          </a:blip>
          <a:stretch>
            <a:fillRect/>
          </a:stretch>
        </p:blipFill>
        <p:spPr>
          <a:xfrm>
            <a:off x="1297500" y="1307845"/>
            <a:ext cx="7038900" cy="716456"/>
          </a:xfrm>
          <a:prstGeom prst="rect">
            <a:avLst/>
          </a:prstGeom>
          <a:noFill/>
          <a:ln>
            <a:noFill/>
          </a:ln>
        </p:spPr>
      </p:pic>
      <p:sp>
        <p:nvSpPr>
          <p:cNvPr id="242" name="Shape 242"/>
          <p:cNvSpPr txBox="1"/>
          <p:nvPr/>
        </p:nvSpPr>
        <p:spPr>
          <a:xfrm>
            <a:off x="1039825" y="3460800"/>
            <a:ext cx="7434900" cy="1362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error_bad_lines: Lines with too many fields (e.g. a csv line with too many commas) will by default cause an exception to be raised, and no DataFrame will be returned. If False, then these “bad lines” will dropped from the DataFrame that is returned.</a:t>
            </a:r>
            <a:endParaRPr sz="16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nvSpPr>
        <p:spPr>
          <a:xfrm>
            <a:off x="1069650" y="727975"/>
            <a:ext cx="7494600" cy="54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12.  Check Index</a:t>
            </a:r>
            <a:endParaRPr sz="2400">
              <a:solidFill>
                <a:schemeClr val="lt1"/>
              </a:solidFill>
              <a:latin typeface="Montserrat"/>
              <a:ea typeface="Montserrat"/>
              <a:cs typeface="Montserrat"/>
              <a:sym typeface="Montserrat"/>
            </a:endParaRPr>
          </a:p>
        </p:txBody>
      </p:sp>
      <p:pic>
        <p:nvPicPr>
          <p:cNvPr id="248" name="Shape 248"/>
          <p:cNvPicPr preferRelativeResize="0"/>
          <p:nvPr/>
        </p:nvPicPr>
        <p:blipFill>
          <a:blip r:embed="rId3">
            <a:alphaModFix/>
          </a:blip>
          <a:stretch>
            <a:fillRect/>
          </a:stretch>
        </p:blipFill>
        <p:spPr>
          <a:xfrm>
            <a:off x="152400" y="1560650"/>
            <a:ext cx="8839201" cy="28716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02050" y="489225"/>
            <a:ext cx="25212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Abstract</a:t>
            </a:r>
            <a:endParaRPr b="1" sz="3600"/>
          </a:p>
        </p:txBody>
      </p:sp>
      <p:sp>
        <p:nvSpPr>
          <p:cNvPr id="141" name="Shape 141"/>
          <p:cNvSpPr txBox="1"/>
          <p:nvPr>
            <p:ph idx="1" type="body"/>
          </p:nvPr>
        </p:nvSpPr>
        <p:spPr>
          <a:xfrm>
            <a:off x="217500" y="1331750"/>
            <a:ext cx="8926500" cy="353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An application to optimize Uber and Lyft drivers’ rides in Boston.</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Driver:</a:t>
            </a:r>
            <a:endParaRPr b="1"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Improvizing rides to decide upon his/her own schedule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Maximize earnings in a shorter time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Know all the best driving locations where ride-hailing customers are densest</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Customers</a:t>
            </a:r>
            <a:r>
              <a:rPr lang="zh-CN" sz="2000">
                <a:latin typeface="Montserrat"/>
                <a:ea typeface="Montserrat"/>
                <a:cs typeface="Montserrat"/>
                <a:sym typeface="Montserrat"/>
              </a:rPr>
              <a:t>:</a:t>
            </a:r>
            <a:r>
              <a:rPr lang="zh-CN">
                <a:solidFill>
                  <a:srgbClr val="FFFFFF"/>
                </a:solidFill>
              </a:rPr>
              <a:t>						</a:t>
            </a:r>
            <a:endParaRPr>
              <a:solidFill>
                <a:srgbClr val="FFFFFF"/>
              </a:solidFill>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Have an idea about when rides’ prices are the cheapest</a:t>
            </a:r>
            <a:endParaRPr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Compare the price between Uber and Lyft</a:t>
            </a:r>
            <a:endParaRPr sz="1200">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1069650" y="11218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13.  Drop unecessary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54" name="Shape 254"/>
          <p:cNvPicPr preferRelativeResize="0"/>
          <p:nvPr/>
        </p:nvPicPr>
        <p:blipFill>
          <a:blip r:embed="rId3">
            <a:alphaModFix/>
          </a:blip>
          <a:stretch>
            <a:fillRect/>
          </a:stretch>
        </p:blipFill>
        <p:spPr>
          <a:xfrm>
            <a:off x="92725" y="1939800"/>
            <a:ext cx="8839204" cy="612159"/>
          </a:xfrm>
          <a:prstGeom prst="rect">
            <a:avLst/>
          </a:prstGeom>
          <a:noFill/>
          <a:ln>
            <a:noFill/>
          </a:ln>
        </p:spPr>
      </p:pic>
      <p:sp>
        <p:nvSpPr>
          <p:cNvPr id="255" name="Shape 255"/>
          <p:cNvSpPr txBox="1"/>
          <p:nvPr/>
        </p:nvSpPr>
        <p:spPr>
          <a:xfrm>
            <a:off x="92725" y="4451150"/>
            <a:ext cx="74349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date, day, time are same as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nvSpPr>
        <p:spPr>
          <a:xfrm>
            <a:off x="1021900" y="10860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14.  Make sure the cost expressed in same way between Uber and Lyft</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61" name="Shape 261"/>
          <p:cNvPicPr preferRelativeResize="0"/>
          <p:nvPr/>
        </p:nvPicPr>
        <p:blipFill>
          <a:blip r:embed="rId3">
            <a:alphaModFix/>
          </a:blip>
          <a:stretch>
            <a:fillRect/>
          </a:stretch>
        </p:blipFill>
        <p:spPr>
          <a:xfrm>
            <a:off x="387538" y="1582189"/>
            <a:ext cx="8548523" cy="1357637"/>
          </a:xfrm>
          <a:prstGeom prst="rect">
            <a:avLst/>
          </a:prstGeom>
          <a:noFill/>
          <a:ln>
            <a:noFill/>
          </a:ln>
        </p:spPr>
      </p:pic>
      <p:pic>
        <p:nvPicPr>
          <p:cNvPr id="262" name="Shape 262"/>
          <p:cNvPicPr preferRelativeResize="0"/>
          <p:nvPr/>
        </p:nvPicPr>
        <p:blipFill>
          <a:blip r:embed="rId4">
            <a:alphaModFix/>
          </a:blip>
          <a:stretch>
            <a:fillRect/>
          </a:stretch>
        </p:blipFill>
        <p:spPr>
          <a:xfrm>
            <a:off x="335675" y="4041012"/>
            <a:ext cx="5579401" cy="1043738"/>
          </a:xfrm>
          <a:prstGeom prst="rect">
            <a:avLst/>
          </a:prstGeom>
          <a:noFill/>
          <a:ln>
            <a:noFill/>
          </a:ln>
        </p:spPr>
      </p:pic>
      <p:sp>
        <p:nvSpPr>
          <p:cNvPr id="263" name="Shape 263"/>
          <p:cNvSpPr txBox="1"/>
          <p:nvPr/>
        </p:nvSpPr>
        <p:spPr>
          <a:xfrm>
            <a:off x="387550" y="3775800"/>
            <a:ext cx="5579400" cy="265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zh-CN" sz="1600">
                <a:solidFill>
                  <a:schemeClr val="lt1"/>
                </a:solidFill>
                <a:latin typeface="Montserrat"/>
                <a:ea typeface="Montserrat"/>
                <a:cs typeface="Montserrat"/>
                <a:sym typeface="Montserrat"/>
              </a:rPr>
              <a:t>*  Lyft uses cents while Uber uses dollars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1202050" y="572775"/>
            <a:ext cx="25212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Result</a:t>
            </a:r>
            <a:endParaRPr b="1" sz="3600"/>
          </a:p>
        </p:txBody>
      </p:sp>
      <p:pic>
        <p:nvPicPr>
          <p:cNvPr id="269" name="Shape 269"/>
          <p:cNvPicPr preferRelativeResize="0"/>
          <p:nvPr/>
        </p:nvPicPr>
        <p:blipFill>
          <a:blip r:embed="rId3">
            <a:alphaModFix/>
          </a:blip>
          <a:stretch>
            <a:fillRect/>
          </a:stretch>
        </p:blipFill>
        <p:spPr>
          <a:xfrm>
            <a:off x="510425" y="1534625"/>
            <a:ext cx="8366571" cy="335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56925" y="271725"/>
            <a:ext cx="8839200" cy="3332378"/>
          </a:xfrm>
          <a:prstGeom prst="rect">
            <a:avLst/>
          </a:prstGeom>
          <a:noFill/>
          <a:ln>
            <a:noFill/>
          </a:ln>
        </p:spPr>
      </p:pic>
      <p:sp>
        <p:nvSpPr>
          <p:cNvPr id="275" name="Shape 275"/>
          <p:cNvSpPr txBox="1"/>
          <p:nvPr/>
        </p:nvSpPr>
        <p:spPr>
          <a:xfrm>
            <a:off x="152400" y="3794950"/>
            <a:ext cx="8839200" cy="1186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Feb 25</a:t>
            </a:r>
            <a:r>
              <a:rPr baseline="30000" lang="zh-CN" sz="1600">
                <a:solidFill>
                  <a:schemeClr val="lt1"/>
                </a:solidFill>
                <a:latin typeface="Montserrat"/>
                <a:ea typeface="Montserrat"/>
                <a:cs typeface="Montserrat"/>
                <a:sym typeface="Montserrat"/>
              </a:rPr>
              <a:t>th</a:t>
            </a:r>
            <a:r>
              <a:rPr lang="zh-CN" sz="1600">
                <a:solidFill>
                  <a:schemeClr val="lt1"/>
                </a:solidFill>
                <a:latin typeface="Montserrat"/>
                <a:ea typeface="Montserrat"/>
                <a:cs typeface="Montserrat"/>
                <a:sym typeface="Montserrat"/>
              </a:rPr>
              <a:t> is Sunday and March 2</a:t>
            </a:r>
            <a:r>
              <a:rPr baseline="30000" lang="zh-CN" sz="1600">
                <a:solidFill>
                  <a:schemeClr val="lt1"/>
                </a:solidFill>
                <a:latin typeface="Montserrat"/>
                <a:ea typeface="Montserrat"/>
                <a:cs typeface="Montserrat"/>
                <a:sym typeface="Montserrat"/>
              </a:rPr>
              <a:t>nd</a:t>
            </a:r>
            <a:r>
              <a:rPr lang="zh-CN" sz="1600">
                <a:solidFill>
                  <a:schemeClr val="lt1"/>
                </a:solidFill>
                <a:latin typeface="Montserrat"/>
                <a:ea typeface="Montserrat"/>
                <a:cs typeface="Montserrat"/>
                <a:sym typeface="Montserrat"/>
              </a:rPr>
              <a:t> has Rain and Snow</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This proves Day and Weather affects price much</a:t>
            </a:r>
            <a:endParaRPr sz="16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Shape 280"/>
          <p:cNvPicPr preferRelativeResize="0"/>
          <p:nvPr/>
        </p:nvPicPr>
        <p:blipFill>
          <a:blip r:embed="rId3">
            <a:alphaModFix/>
          </a:blip>
          <a:stretch>
            <a:fillRect/>
          </a:stretch>
        </p:blipFill>
        <p:spPr>
          <a:xfrm>
            <a:off x="152400" y="152400"/>
            <a:ext cx="8839201" cy="3319138"/>
          </a:xfrm>
          <a:prstGeom prst="rect">
            <a:avLst/>
          </a:prstGeom>
          <a:noFill/>
          <a:ln>
            <a:noFill/>
          </a:ln>
        </p:spPr>
      </p:pic>
      <p:sp>
        <p:nvSpPr>
          <p:cNvPr id="281" name="Shape 281"/>
          <p:cNvSpPr txBox="1"/>
          <p:nvPr/>
        </p:nvSpPr>
        <p:spPr>
          <a:xfrm>
            <a:off x="152400" y="3735275"/>
            <a:ext cx="8839200" cy="11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zh-CN" sz="1600">
                <a:solidFill>
                  <a:schemeClr val="lt1"/>
                </a:solidFill>
                <a:latin typeface="Montserrat"/>
                <a:ea typeface="Montserrat"/>
                <a:cs typeface="Montserrat"/>
                <a:sym typeface="Montserrat"/>
              </a:rPr>
              <a:t>Since Y-axis of Lyft is much larger than Uber</a:t>
            </a:r>
            <a:endParaRPr sz="1600">
              <a:solidFill>
                <a:schemeClr val="lt1"/>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zh-CN" sz="1600">
                <a:solidFill>
                  <a:schemeClr val="lt1"/>
                </a:solidFill>
                <a:latin typeface="Montserrat"/>
                <a:ea typeface="Montserrat"/>
                <a:cs typeface="Montserrat"/>
                <a:sym typeface="Montserrat"/>
              </a:rPr>
              <a:t>It is cheaper to use Uber for customers when weather is terrible </a:t>
            </a:r>
            <a:endParaRPr sz="1600">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zh-CN" sz="1600">
                <a:solidFill>
                  <a:schemeClr val="lt1"/>
                </a:solidFill>
                <a:latin typeface="Montserrat"/>
                <a:ea typeface="Montserrat"/>
                <a:cs typeface="Montserrat"/>
                <a:sym typeface="Montserrat"/>
              </a:rPr>
              <a:t>On the contrast, it is better for driver to choose Lyft</a:t>
            </a:r>
            <a:endParaRPr sz="16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14825" y="92725"/>
            <a:ext cx="8620777" cy="4134276"/>
          </a:xfrm>
          <a:prstGeom prst="rect">
            <a:avLst/>
          </a:prstGeom>
          <a:noFill/>
          <a:ln>
            <a:noFill/>
          </a:ln>
        </p:spPr>
      </p:pic>
      <p:sp>
        <p:nvSpPr>
          <p:cNvPr id="287" name="Shape 287"/>
          <p:cNvSpPr txBox="1"/>
          <p:nvPr/>
        </p:nvSpPr>
        <p:spPr>
          <a:xfrm>
            <a:off x="59675" y="4343825"/>
            <a:ext cx="8914200" cy="883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Normally, Lyft is cheaper than Uber </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but when it faces high demand, its price is much higher than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152400" y="832650"/>
            <a:ext cx="8839202" cy="2273949"/>
          </a:xfrm>
          <a:prstGeom prst="rect">
            <a:avLst/>
          </a:prstGeom>
          <a:noFill/>
          <a:ln>
            <a:noFill/>
          </a:ln>
        </p:spPr>
      </p:pic>
      <p:sp>
        <p:nvSpPr>
          <p:cNvPr id="293" name="Shape 293"/>
          <p:cNvSpPr txBox="1"/>
          <p:nvPr/>
        </p:nvSpPr>
        <p:spPr>
          <a:xfrm>
            <a:off x="152400" y="3556275"/>
            <a:ext cx="8839200" cy="11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zh-CN" sz="1600">
                <a:solidFill>
                  <a:schemeClr val="lt1"/>
                </a:solidFill>
                <a:latin typeface="Montserrat"/>
                <a:ea typeface="Montserrat"/>
                <a:cs typeface="Montserrat"/>
                <a:sym typeface="Montserrat"/>
              </a:rPr>
              <a:t>When there’s a bad weather, outliers becomes more</a:t>
            </a:r>
            <a:endParaRPr sz="1600">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zh-CN" sz="1600">
                <a:solidFill>
                  <a:schemeClr val="lt1"/>
                </a:solidFill>
                <a:latin typeface="Montserrat"/>
                <a:ea typeface="Montserrat"/>
                <a:cs typeface="Montserrat"/>
                <a:sym typeface="Montserrat"/>
              </a:rPr>
              <a:t>Price range become larger</a:t>
            </a:r>
            <a:endParaRPr sz="16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175200" y="629575"/>
            <a:ext cx="46605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What we do next</a:t>
            </a:r>
            <a:endParaRPr b="1" sz="3600"/>
          </a:p>
        </p:txBody>
      </p:sp>
      <p:sp>
        <p:nvSpPr>
          <p:cNvPr id="299" name="Shape 299"/>
          <p:cNvSpPr txBox="1"/>
          <p:nvPr/>
        </p:nvSpPr>
        <p:spPr>
          <a:xfrm>
            <a:off x="1288850" y="1634950"/>
            <a:ext cx="6826200" cy="2577900"/>
          </a:xfrm>
          <a:prstGeom prst="rect">
            <a:avLst/>
          </a:prstGeom>
          <a:noFill/>
          <a:ln>
            <a:noFill/>
          </a:ln>
        </p:spPr>
        <p:txBody>
          <a:bodyPr anchorCtr="0" anchor="ctr" bIns="91425" lIns="91425" spcFirstLastPara="1" rIns="91425" wrap="square" tIns="91425">
            <a:noAutofit/>
          </a:bodyPr>
          <a:lstStyle/>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Merging Uber and Lyft data frame</a:t>
            </a:r>
            <a:endParaRPr sz="2400">
              <a:solidFill>
                <a:schemeClr val="lt1"/>
              </a:solidFill>
              <a:latin typeface="Montserrat"/>
              <a:ea typeface="Montserrat"/>
              <a:cs typeface="Montserrat"/>
              <a:sym typeface="Montserrat"/>
            </a:endParaRPr>
          </a:p>
          <a:p>
            <a:pPr indent="0" lvl="0" mar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Data visualization</a:t>
            </a:r>
            <a:endParaRPr sz="2400">
              <a:solidFill>
                <a:schemeClr val="lt1"/>
              </a:solidFill>
              <a:latin typeface="Montserrat"/>
              <a:ea typeface="Montserrat"/>
              <a:cs typeface="Montserrat"/>
              <a:sym typeface="Montserrat"/>
            </a:endParaRPr>
          </a:p>
          <a:p>
            <a:pPr indent="0" lvl="0" mar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More analysis</a:t>
            </a:r>
            <a:endParaRPr sz="2400">
              <a:solidFill>
                <a:schemeClr val="lt1"/>
              </a:solidFill>
              <a:latin typeface="Montserrat"/>
              <a:ea typeface="Montserrat"/>
              <a:cs typeface="Montserrat"/>
              <a:sym typeface="Montserrat"/>
            </a:endParaRPr>
          </a:p>
          <a:p>
            <a:pPr indent="0" lvl="0" mar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Get conclusion</a:t>
            </a:r>
            <a:endParaRPr sz="24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2869800" y="1978125"/>
            <a:ext cx="340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Discussion</a:t>
            </a:r>
            <a:endParaRPr b="1" sz="3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297500" y="26642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References</a:t>
            </a:r>
            <a:endParaRPr b="1" sz="3600"/>
          </a:p>
        </p:txBody>
      </p:sp>
      <p:sp>
        <p:nvSpPr>
          <p:cNvPr id="310" name="Shape 310"/>
          <p:cNvSpPr txBox="1"/>
          <p:nvPr>
            <p:ph idx="1" type="body"/>
          </p:nvPr>
        </p:nvSpPr>
        <p:spPr>
          <a:xfrm>
            <a:off x="1297500" y="954850"/>
            <a:ext cx="7038900" cy="394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2000">
                <a:latin typeface="Montserrat"/>
                <a:ea typeface="Montserrat"/>
                <a:cs typeface="Montserrat"/>
                <a:sym typeface="Montserrat"/>
              </a:rPr>
              <a:t>[1] Uber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3"/>
              </a:rPr>
              <a:t>https://developer.uber.com/dashboard/</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[2] Lyft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4"/>
              </a:rPr>
              <a:t>https://www.lyft.com/developers</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[3] Weather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5"/>
              </a:rPr>
              <a:t>https://openweathermap.org/api</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[4] Time series - Wikipedia</a:t>
            </a:r>
            <a:endParaRPr sz="16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6"/>
              </a:rPr>
              <a:t>https://en.wikipedia.org/wiki/Time_series</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142375" y="653450"/>
            <a:ext cx="34044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Introduction</a:t>
            </a:r>
            <a:endParaRPr b="1" sz="3600"/>
          </a:p>
        </p:txBody>
      </p:sp>
      <p:sp>
        <p:nvSpPr>
          <p:cNvPr id="147" name="Shape 147"/>
          <p:cNvSpPr txBox="1"/>
          <p:nvPr>
            <p:ph idx="1" type="body"/>
          </p:nvPr>
        </p:nvSpPr>
        <p:spPr>
          <a:xfrm>
            <a:off x="0" y="1746575"/>
            <a:ext cx="9144000" cy="226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Data Source:</a:t>
            </a:r>
            <a:r>
              <a:rPr lang="zh-CN" sz="2000">
                <a:latin typeface="Montserrat"/>
                <a:ea typeface="Montserrat"/>
                <a:cs typeface="Montserrat"/>
                <a:sym typeface="Montserrat"/>
              </a:rPr>
              <a:t> Uber API, Lyft API, Yelp API, Weather API</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Factors:</a:t>
            </a:r>
            <a:r>
              <a:rPr lang="zh-CN" sz="2000">
                <a:latin typeface="Montserrat"/>
                <a:ea typeface="Montserrat"/>
                <a:cs typeface="Montserrat"/>
                <a:sym typeface="Montserrat"/>
              </a:rPr>
              <a:t> Time, Day, Location, Weather, Temperature, Special Events</a:t>
            </a: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b="1" lang="zh-CN" sz="2000">
                <a:latin typeface="Montserrat"/>
                <a:ea typeface="Montserrat"/>
                <a:cs typeface="Montserrat"/>
                <a:sym typeface="Montserrat"/>
              </a:rPr>
              <a:t>Learning methods: </a:t>
            </a:r>
            <a:endParaRPr b="1" sz="20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Time Series, Support Vector Machines, K- Nearest Neighbors, and Naïve Bayes</a:t>
            </a:r>
            <a:endParaRPr sz="12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rPr lang="zh-C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178175" y="560825"/>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3600"/>
              <a:t>Code with</a:t>
            </a:r>
            <a:r>
              <a:rPr lang="zh-CN" sz="2000"/>
              <a:t> </a:t>
            </a:r>
            <a:r>
              <a:rPr b="1" lang="zh-CN" sz="3600"/>
              <a:t>Documentation</a:t>
            </a:r>
            <a:endParaRPr/>
          </a:p>
        </p:txBody>
      </p:sp>
      <p:sp>
        <p:nvSpPr>
          <p:cNvPr id="153" name="Shape 153"/>
          <p:cNvSpPr txBox="1"/>
          <p:nvPr>
            <p:ph idx="1" type="body"/>
          </p:nvPr>
        </p:nvSpPr>
        <p:spPr>
          <a:xfrm>
            <a:off x="1147650" y="1474925"/>
            <a:ext cx="6848700" cy="97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1.Select Locations: </a:t>
            </a:r>
            <a:r>
              <a:rPr lang="zh-CN" sz="2000">
                <a:latin typeface="Montserrat"/>
                <a:ea typeface="Montserrat"/>
                <a:cs typeface="Montserrat"/>
                <a:sym typeface="Montserrat"/>
              </a:rPr>
              <a:t>Boston and Cambridge areas</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2.Get Zipcode in Boston and Cambridge areas</a:t>
            </a:r>
            <a:endParaRPr b="1"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pic>
        <p:nvPicPr>
          <p:cNvPr id="154" name="Shape 154"/>
          <p:cNvPicPr preferRelativeResize="0"/>
          <p:nvPr/>
        </p:nvPicPr>
        <p:blipFill>
          <a:blip r:embed="rId3">
            <a:alphaModFix/>
          </a:blip>
          <a:stretch>
            <a:fillRect/>
          </a:stretch>
        </p:blipFill>
        <p:spPr>
          <a:xfrm>
            <a:off x="353700" y="3573475"/>
            <a:ext cx="8369952" cy="1188275"/>
          </a:xfrm>
          <a:prstGeom prst="rect">
            <a:avLst/>
          </a:prstGeom>
          <a:noFill/>
          <a:ln>
            <a:noFill/>
          </a:ln>
        </p:spPr>
      </p:pic>
      <p:pic>
        <p:nvPicPr>
          <p:cNvPr id="155" name="Shape 155"/>
          <p:cNvPicPr preferRelativeResize="0"/>
          <p:nvPr/>
        </p:nvPicPr>
        <p:blipFill>
          <a:blip r:embed="rId4">
            <a:alphaModFix/>
          </a:blip>
          <a:stretch>
            <a:fillRect/>
          </a:stretch>
        </p:blipFill>
        <p:spPr>
          <a:xfrm>
            <a:off x="353700" y="2523175"/>
            <a:ext cx="8282186" cy="9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idx="1" type="body"/>
          </p:nvPr>
        </p:nvSpPr>
        <p:spPr>
          <a:xfrm>
            <a:off x="1058825" y="409950"/>
            <a:ext cx="7736400" cy="67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zh-CN" sz="2000">
                <a:latin typeface="Montserrat"/>
                <a:ea typeface="Montserrat"/>
                <a:cs typeface="Montserrat"/>
                <a:sym typeface="Montserrat"/>
              </a:rPr>
              <a:t>3. Get Locations and Coordinates according to Zipcode</a:t>
            </a:r>
            <a:endParaRPr b="1" sz="2000">
              <a:latin typeface="Montserrat"/>
              <a:ea typeface="Montserrat"/>
              <a:cs typeface="Montserrat"/>
              <a:sym typeface="Montserrat"/>
            </a:endParaRPr>
          </a:p>
          <a:p>
            <a:pPr indent="0" lvl="0" marL="0" marR="0" rtl="0" algn="l">
              <a:lnSpc>
                <a:spcPct val="115000"/>
              </a:lnSpc>
              <a:spcBef>
                <a:spcPts val="1600"/>
              </a:spcBef>
              <a:spcAft>
                <a:spcPts val="0"/>
              </a:spcAft>
              <a:buNone/>
            </a:pPr>
            <a:r>
              <a:rPr b="1" lang="zh-CN" sz="2000">
                <a:latin typeface="Montserrat"/>
                <a:ea typeface="Montserrat"/>
                <a:cs typeface="Montserrat"/>
                <a:sym typeface="Montserrat"/>
              </a:rPr>
              <a:t>and Create Yelp database to store data</a:t>
            </a:r>
            <a:endParaRPr b="1"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2000">
              <a:latin typeface="Montserrat"/>
              <a:ea typeface="Montserrat"/>
              <a:cs typeface="Montserrat"/>
              <a:sym typeface="Montserrat"/>
            </a:endParaRPr>
          </a:p>
        </p:txBody>
      </p:sp>
      <p:pic>
        <p:nvPicPr>
          <p:cNvPr id="161" name="Shape 161"/>
          <p:cNvPicPr preferRelativeResize="0"/>
          <p:nvPr/>
        </p:nvPicPr>
        <p:blipFill rotWithShape="1">
          <a:blip r:embed="rId3">
            <a:alphaModFix/>
          </a:blip>
          <a:srcRect b="0" l="0" r="10785" t="25534"/>
          <a:stretch/>
        </p:blipFill>
        <p:spPr>
          <a:xfrm>
            <a:off x="474176" y="1491750"/>
            <a:ext cx="8485525" cy="3520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idx="1" type="body"/>
          </p:nvPr>
        </p:nvSpPr>
        <p:spPr>
          <a:xfrm>
            <a:off x="132600" y="3198275"/>
            <a:ext cx="8878800" cy="143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1600">
                <a:latin typeface="Montserrat"/>
                <a:ea typeface="Montserrat"/>
                <a:cs typeface="Montserrat"/>
                <a:sym typeface="Montserrat"/>
              </a:rPr>
              <a:t>*  SQLite is a relational database management system and it is not a client–server database engine. Rather, it is embedded into the end program.</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It allows accessing the database using a nonstandard variant of the SQL query language</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
        <p:nvSpPr>
          <p:cNvPr id="167" name="Shape 167"/>
          <p:cNvSpPr txBox="1"/>
          <p:nvPr>
            <p:ph idx="1" type="body"/>
          </p:nvPr>
        </p:nvSpPr>
        <p:spPr>
          <a:xfrm>
            <a:off x="1106550" y="732175"/>
            <a:ext cx="76053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4</a:t>
            </a:r>
            <a:r>
              <a:rPr b="1" lang="zh-CN" sz="2000">
                <a:latin typeface="Montserrat"/>
                <a:ea typeface="Montserrat"/>
                <a:cs typeface="Montserrat"/>
                <a:sym typeface="Montserrat"/>
              </a:rPr>
              <a:t>.  Connect to Yelp Database in Script</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68" name="Shape 168"/>
          <p:cNvPicPr preferRelativeResize="0"/>
          <p:nvPr/>
        </p:nvPicPr>
        <p:blipFill>
          <a:blip r:embed="rId3">
            <a:alphaModFix/>
          </a:blip>
          <a:stretch>
            <a:fillRect/>
          </a:stretch>
        </p:blipFill>
        <p:spPr>
          <a:xfrm>
            <a:off x="1222400" y="1420175"/>
            <a:ext cx="6487775" cy="130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idx="1" type="body"/>
          </p:nvPr>
        </p:nvSpPr>
        <p:spPr>
          <a:xfrm>
            <a:off x="1058800" y="732175"/>
            <a:ext cx="8010900" cy="48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5.  Get the Start Location and End Location of each query</a:t>
            </a:r>
            <a:endParaRPr b="1" sz="20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pic>
        <p:nvPicPr>
          <p:cNvPr id="174" name="Shape 174"/>
          <p:cNvPicPr preferRelativeResize="0"/>
          <p:nvPr/>
        </p:nvPicPr>
        <p:blipFill>
          <a:blip r:embed="rId3">
            <a:alphaModFix/>
          </a:blip>
          <a:stretch>
            <a:fillRect/>
          </a:stretch>
        </p:blipFill>
        <p:spPr>
          <a:xfrm>
            <a:off x="252238" y="1680376"/>
            <a:ext cx="8747523" cy="2017375"/>
          </a:xfrm>
          <a:prstGeom prst="rect">
            <a:avLst/>
          </a:prstGeom>
          <a:noFill/>
          <a:ln>
            <a:noFill/>
          </a:ln>
        </p:spPr>
      </p:pic>
      <p:sp>
        <p:nvSpPr>
          <p:cNvPr id="175" name="Shape 175"/>
          <p:cNvSpPr txBox="1"/>
          <p:nvPr/>
        </p:nvSpPr>
        <p:spPr>
          <a:xfrm>
            <a:off x="85225" y="4258050"/>
            <a:ext cx="8747400" cy="801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1600">
                <a:solidFill>
                  <a:schemeClr val="lt1"/>
                </a:solidFill>
                <a:latin typeface="Montserrat"/>
                <a:ea typeface="Montserrat"/>
                <a:cs typeface="Montserrat"/>
                <a:sym typeface="Montserrat"/>
              </a:rPr>
              <a:t>*  The distance between start and end location should larger than one mile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idx="1" type="body"/>
          </p:nvPr>
        </p:nvSpPr>
        <p:spPr>
          <a:xfrm>
            <a:off x="1166225" y="732175"/>
            <a:ext cx="70389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6</a:t>
            </a:r>
            <a:r>
              <a:rPr b="1" lang="zh-CN" sz="2000">
                <a:latin typeface="Montserrat"/>
                <a:ea typeface="Montserrat"/>
                <a:cs typeface="Montserrat"/>
                <a:sym typeface="Montserrat"/>
              </a:rPr>
              <a:t>.  Get the Weather and Temperature</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81" name="Shape 181"/>
          <p:cNvPicPr preferRelativeResize="0"/>
          <p:nvPr/>
        </p:nvPicPr>
        <p:blipFill>
          <a:blip r:embed="rId3">
            <a:alphaModFix/>
          </a:blip>
          <a:stretch>
            <a:fillRect/>
          </a:stretch>
        </p:blipFill>
        <p:spPr>
          <a:xfrm>
            <a:off x="213300" y="1799750"/>
            <a:ext cx="8775025" cy="181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1052550" y="37907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7.  Get data of Uber rides</a:t>
            </a:r>
            <a:endParaRPr b="1"/>
          </a:p>
        </p:txBody>
      </p:sp>
      <p:pic>
        <p:nvPicPr>
          <p:cNvPr id="187" name="Shape 187"/>
          <p:cNvPicPr preferRelativeResize="0"/>
          <p:nvPr/>
        </p:nvPicPr>
        <p:blipFill>
          <a:blip r:embed="rId3">
            <a:alphaModFix/>
          </a:blip>
          <a:stretch>
            <a:fillRect/>
          </a:stretch>
        </p:blipFill>
        <p:spPr>
          <a:xfrm>
            <a:off x="2255900" y="808625"/>
            <a:ext cx="4518874" cy="4203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